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2d801ea0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2d801ea0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2d715de6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2d715de6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2d801ea0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2d801ea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ce996962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ce996962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2d715de6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2d715de6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latin typeface="Lato"/>
                <a:ea typeface="Lato"/>
                <a:cs typeface="Lato"/>
                <a:sym typeface="Lato"/>
              </a:rPr>
              <a:t>A</a:t>
            </a:r>
            <a:r>
              <a:rPr lang="en" sz="1300">
                <a:solidFill>
                  <a:schemeClr val="dk1"/>
                </a:solidFill>
                <a:latin typeface="Lato"/>
                <a:ea typeface="Lato"/>
                <a:cs typeface="Lato"/>
                <a:sym typeface="Lato"/>
              </a:rPr>
              <a:t>ttacks can target various aspects of a system:</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communication links, the software running on it, the humans using the applications.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system’s hardware is increasingly considered its weakest point, as attacks are increasingly targeting the physical implementation of security-relevant tasks</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latin typeface="Lato"/>
                <a:ea typeface="Lato"/>
                <a:cs typeface="Lato"/>
                <a:sym typeface="Lato"/>
              </a:rPr>
              <a:t>Counter-measures can be costly, underestimated, or perceived as unnecessary </a:t>
            </a:r>
            <a:endParaRPr sz="1300">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Hardware security threats may be introduced throughout the entire design processes, from rouge employees/subcontractors in the design process, to malicious consumers of the final product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Confidentiality: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Circuits can be costly to design and implement resulting in extremely valuable IP assets for companies</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If a competitor can infer the netlist, they may steal the IP to take advantage of competitors designs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Typically these attacks come in the form of reverse engineering</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Integrity: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Attacks on the integrity of a system deliberately modify the initial design with the goal of altering the behavior of the circuit</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Results of an attack on the integrity of a system include information leaks and denial of service</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Hardware trojans are used to attack the integrity of a system and can be introduced at several points of the design chain (specification of parameters, design of circuit itself, CAD tools which insert additional circuitry at a foundry, inserted in the IP composing the design)</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Authenticity:</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Similar to confidentiality, attackers interested in the IP design by other companies.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Attacks on authenticity come in the form of circuit cloning and counterfeiting.</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In this case, overproduction, re-selling of old and used circuits, and  un-authorized fabrication of reverse engineered circuits enable this type of threat</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dk1"/>
                </a:solidFill>
                <a:latin typeface="Lato"/>
                <a:ea typeface="Lato"/>
                <a:cs typeface="Lato"/>
                <a:sym typeface="Lato"/>
              </a:rPr>
              <a:t>	</a:t>
            </a:r>
            <a:endParaRPr sz="1300">
              <a:solidFill>
                <a:schemeClr val="dk1"/>
              </a:solidFill>
              <a:latin typeface="Lato"/>
              <a:ea typeface="Lato"/>
              <a:cs typeface="Lato"/>
              <a:sym typeface="Lato"/>
            </a:endParaRPr>
          </a:p>
          <a:p>
            <a:pPr indent="0" lvl="0" marL="0" rtl="0" algn="l">
              <a:lnSpc>
                <a:spcPct val="115000"/>
              </a:lnSpc>
              <a:spcBef>
                <a:spcPts val="1600"/>
              </a:spcBef>
              <a:spcAft>
                <a:spcPts val="0"/>
              </a:spcAft>
              <a:buClr>
                <a:schemeClr val="dk1"/>
              </a:buClr>
              <a:buSzPts val="1100"/>
              <a:buFont typeface="Arial"/>
              <a:buNone/>
            </a:pPr>
            <a:r>
              <a:rPr lang="en" sz="1300">
                <a:solidFill>
                  <a:srgbClr val="FFFFFF"/>
                </a:solidFill>
                <a:latin typeface="Lato"/>
                <a:ea typeface="Lato"/>
                <a:cs typeface="Lato"/>
                <a:sym typeface="Lato"/>
              </a:rPr>
              <a:t>ning on it, and the humans using such applications. However, the system’s hardware is increasingly considered its Achilles’s heel, as an increasing number of attacks targeting the physical implementation of security-relevant functions are proposed.</a:t>
            </a:r>
            <a:endParaRPr sz="1300">
              <a:solidFill>
                <a:srgbClr val="FFFFFF"/>
              </a:solidFill>
              <a:latin typeface="Lato"/>
              <a:ea typeface="Lato"/>
              <a:cs typeface="Lato"/>
              <a:sym typeface="Lato"/>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2d715de6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2d715de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rPr lang="en"/>
              <a:t>Well equipped attacker may depackage and take high resolution photographs of each layer of circuit,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n"/>
              <a:t>Machine learning and pattern matching algorithms can derive original circuit behavior, basic blocks or structures like (finite state machines or control flows), original architecture or reconstruct original netlist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Inexact computations:</a:t>
            </a:r>
            <a:endParaRPr/>
          </a:p>
          <a:p>
            <a:pPr indent="0" lvl="0" marL="457200" rtl="0" algn="l">
              <a:spcBef>
                <a:spcPts val="0"/>
              </a:spcBef>
              <a:spcAft>
                <a:spcPts val="0"/>
              </a:spcAft>
              <a:buNone/>
            </a:pPr>
            <a:r>
              <a:rPr lang="en"/>
              <a:t>	</a:t>
            </a:r>
            <a:endParaRPr/>
          </a:p>
          <a:p>
            <a:pPr indent="0" lvl="0" marL="457200" rtl="0" algn="l">
              <a:spcBef>
                <a:spcPts val="0"/>
              </a:spcBef>
              <a:spcAft>
                <a:spcPts val="0"/>
              </a:spcAft>
              <a:buNone/>
            </a:pPr>
            <a:r>
              <a:rPr lang="en"/>
              <a:t>	Attacker may not be able to distinguish which approximation is selected.	</a:t>
            </a:r>
            <a:endParaRPr/>
          </a:p>
          <a:p>
            <a:pPr indent="0" lvl="0" marL="457200" rtl="0" algn="l">
              <a:spcBef>
                <a:spcPts val="0"/>
              </a:spcBef>
              <a:spcAft>
                <a:spcPts val="0"/>
              </a:spcAft>
              <a:buNone/>
            </a:pPr>
            <a:r>
              <a:rPr lang="en"/>
              <a:t>	May not easily identify known structures, since control flow can be significantly different between approximate and precise counterparts. </a:t>
            </a:r>
            <a:endParaRPr/>
          </a:p>
          <a:p>
            <a:pPr indent="0" lvl="0" marL="4572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Directly identifiable critical operations</a:t>
            </a:r>
            <a:endParaRPr/>
          </a:p>
          <a:p>
            <a:pPr indent="0" lvl="0" marL="914400" rtl="0" algn="l">
              <a:spcBef>
                <a:spcPts val="0"/>
              </a:spcBef>
              <a:spcAft>
                <a:spcPts val="0"/>
              </a:spcAft>
              <a:buNone/>
            </a:pPr>
            <a:r>
              <a:rPr lang="en"/>
              <a:t>Critical operations, such as Cryptographic algorithms, can’t work with approximation. They will therefore lack any reconfigurable circuitry and be directly identifiable</a:t>
            </a:r>
            <a:endParaRPr/>
          </a:p>
          <a:p>
            <a:pPr indent="0" lvl="0" marL="914400" rtl="0" algn="l">
              <a:spcBef>
                <a:spcPts val="0"/>
              </a:spcBef>
              <a:spcAft>
                <a:spcPts val="0"/>
              </a:spcAft>
              <a:buNone/>
            </a:pPr>
            <a:r>
              <a:t/>
            </a:r>
            <a:endParaRPr/>
          </a:p>
          <a:p>
            <a:pPr indent="0" lvl="0" marL="914400" rtl="0" algn="l">
              <a:spcBef>
                <a:spcPts val="0"/>
              </a:spcBef>
              <a:spcAft>
                <a:spcPts val="0"/>
              </a:spcAft>
              <a:buNone/>
            </a:pPr>
            <a:r>
              <a:rPr lang="en"/>
              <a:t>Consequently: self-adaptive approximate circuits can not be used when implementing cryptographic operations </a:t>
            </a:r>
            <a:endParaRPr/>
          </a:p>
          <a:p>
            <a:pPr indent="0" lvl="0" marL="914400" rtl="0" algn="l">
              <a:spcBef>
                <a:spcPts val="0"/>
              </a:spcBef>
              <a:spcAft>
                <a:spcPts val="0"/>
              </a:spcAft>
              <a:buNone/>
            </a:pPr>
            <a:r>
              <a:t/>
            </a:r>
            <a:endParaRPr/>
          </a:p>
          <a:p>
            <a:pPr indent="0" lvl="0" marL="914400" rtl="0" algn="l">
              <a:spcBef>
                <a:spcPts val="0"/>
              </a:spcBef>
              <a:spcAft>
                <a:spcPts val="0"/>
              </a:spcAft>
              <a:buNone/>
            </a:pPr>
            <a:r>
              <a:rPr lang="en"/>
              <a:t>An example of this is seen in the figure: </a:t>
            </a:r>
            <a:endParaRPr/>
          </a:p>
          <a:p>
            <a:pPr indent="0" lvl="0" marL="914400" rtl="0" algn="l">
              <a:spcBef>
                <a:spcPts val="0"/>
              </a:spcBef>
              <a:spcAft>
                <a:spcPts val="0"/>
              </a:spcAft>
              <a:buNone/>
            </a:pPr>
            <a:r>
              <a:t/>
            </a:r>
            <a:endParaRPr/>
          </a:p>
          <a:p>
            <a:pPr indent="-298450" lvl="0" marL="457200" rtl="0" algn="l">
              <a:spcBef>
                <a:spcPts val="0"/>
              </a:spcBef>
              <a:spcAft>
                <a:spcPts val="0"/>
              </a:spcAft>
              <a:buSzPts val="1100"/>
              <a:buAutoNum type="arabicPeriod"/>
            </a:pPr>
            <a:r>
              <a:rPr lang="en"/>
              <a:t>Reverse engineered “approximate”</a:t>
            </a:r>
            <a:endParaRPr/>
          </a:p>
          <a:p>
            <a:pPr indent="0" lvl="0" marL="914400" rtl="0" algn="l">
              <a:spcBef>
                <a:spcPts val="0"/>
              </a:spcBef>
              <a:spcAft>
                <a:spcPts val="0"/>
              </a:spcAft>
              <a:buNone/>
            </a:pPr>
            <a:r>
              <a:rPr lang="en"/>
              <a:t>Permitting tolerance in the same way as approximate computing does allows attackers to reverse engineer quicker and cheaper.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2d715de6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2d715de6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2d801ea0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2d801ea0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a2d715de6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a2d715de6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2d715de6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2d715de6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2d801ea0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2d801ea0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13900" y="79615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The Dark Side of Approximate Computing?</a:t>
            </a:r>
            <a:endParaRPr/>
          </a:p>
        </p:txBody>
      </p:sp>
      <p:sp>
        <p:nvSpPr>
          <p:cNvPr id="135" name="Google Shape;135;p13"/>
          <p:cNvSpPr txBox="1"/>
          <p:nvPr>
            <p:ph idx="1" type="subTitle"/>
          </p:nvPr>
        </p:nvSpPr>
        <p:spPr>
          <a:xfrm>
            <a:off x="3183525" y="3592750"/>
            <a:ext cx="54639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Francesco Regazzoni, Cesare Alippi, and Ilia Polian</a:t>
            </a:r>
            <a:endParaRPr sz="1900"/>
          </a:p>
          <a:p>
            <a:pPr indent="0" lvl="0" marL="0" rtl="0" algn="l">
              <a:spcBef>
                <a:spcPts val="0"/>
              </a:spcBef>
              <a:spcAft>
                <a:spcPts val="0"/>
              </a:spcAft>
              <a:buNone/>
            </a:pPr>
            <a:r>
              <a:rPr lang="en"/>
              <a:t>Presented by: John Morin, Jaxon Brown, Timothy Dwyer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Passive Side-Channel Analysis</a:t>
            </a:r>
            <a:endParaRPr/>
          </a:p>
        </p:txBody>
      </p:sp>
      <p:sp>
        <p:nvSpPr>
          <p:cNvPr id="198" name="Google Shape;198;p22"/>
          <p:cNvSpPr txBox="1"/>
          <p:nvPr>
            <p:ph idx="1" type="body"/>
          </p:nvPr>
        </p:nvSpPr>
        <p:spPr>
          <a:xfrm>
            <a:off x="346675" y="1567550"/>
            <a:ext cx="46905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On the other hand!</a:t>
            </a:r>
            <a:endParaRPr/>
          </a:p>
          <a:p>
            <a:pPr indent="-311150" lvl="0" marL="457200" rtl="0" algn="l">
              <a:spcBef>
                <a:spcPts val="0"/>
              </a:spcBef>
              <a:spcAft>
                <a:spcPts val="0"/>
              </a:spcAft>
              <a:buSzPts val="1300"/>
              <a:buChar char="●"/>
            </a:pPr>
            <a:r>
              <a:rPr lang="en"/>
              <a:t>Since approximate computing may not always have the same power profile for the same computation, this could confuse the attacker / further obfuscate the secret</a:t>
            </a:r>
            <a:endParaRPr/>
          </a:p>
          <a:p>
            <a:pPr indent="-311150" lvl="0" marL="457200" rtl="0" algn="l">
              <a:spcBef>
                <a:spcPts val="0"/>
              </a:spcBef>
              <a:spcAft>
                <a:spcPts val="0"/>
              </a:spcAft>
              <a:buSzPts val="1300"/>
              <a:buChar char="●"/>
            </a:pPr>
            <a:r>
              <a:rPr lang="en"/>
              <a:t>In some cryptography applications, multipliers are used that need to be constant time in order to prevent leaking of secrets.</a:t>
            </a:r>
            <a:endParaRPr/>
          </a:p>
          <a:p>
            <a:pPr indent="-298450" lvl="1" marL="914400" rtl="0" algn="l">
              <a:spcBef>
                <a:spcPts val="0"/>
              </a:spcBef>
              <a:spcAft>
                <a:spcPts val="0"/>
              </a:spcAft>
              <a:buSzPts val="1100"/>
              <a:buChar char="○"/>
            </a:pPr>
            <a:r>
              <a:rPr lang="en"/>
              <a:t>It is more straightforward and performant to implement a constant time </a:t>
            </a:r>
            <a:r>
              <a:rPr i="1" lang="en"/>
              <a:t>approximate</a:t>
            </a:r>
            <a:r>
              <a:rPr lang="en"/>
              <a:t> multiplier</a:t>
            </a:r>
            <a:endParaRPr/>
          </a:p>
        </p:txBody>
      </p:sp>
      <p:pic>
        <p:nvPicPr>
          <p:cNvPr id="199" name="Google Shape;199;p22"/>
          <p:cNvPicPr preferRelativeResize="0"/>
          <p:nvPr/>
        </p:nvPicPr>
        <p:blipFill>
          <a:blip r:embed="rId3">
            <a:alphaModFix/>
          </a:blip>
          <a:stretch>
            <a:fillRect/>
          </a:stretch>
        </p:blipFill>
        <p:spPr>
          <a:xfrm>
            <a:off x="5681425" y="1246475"/>
            <a:ext cx="3206750" cy="1930175"/>
          </a:xfrm>
          <a:prstGeom prst="rect">
            <a:avLst/>
          </a:prstGeom>
          <a:noFill/>
          <a:ln>
            <a:noFill/>
          </a:ln>
        </p:spPr>
      </p:pic>
      <p:sp>
        <p:nvSpPr>
          <p:cNvPr id="200" name="Google Shape;200;p22"/>
          <p:cNvSpPr txBox="1"/>
          <p:nvPr>
            <p:ph idx="1" type="body"/>
          </p:nvPr>
        </p:nvSpPr>
        <p:spPr>
          <a:xfrm>
            <a:off x="5589225" y="3254775"/>
            <a:ext cx="3381900" cy="81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attacker might have to analyze this for each voltage level, significantly </a:t>
            </a:r>
            <a:r>
              <a:rPr lang="en"/>
              <a:t>increasing</a:t>
            </a:r>
            <a:r>
              <a:rPr lang="en"/>
              <a:t> the complexity of extracting a key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Active Attacks</a:t>
            </a:r>
            <a:endParaRPr/>
          </a:p>
        </p:txBody>
      </p:sp>
      <p:sp>
        <p:nvSpPr>
          <p:cNvPr id="206" name="Google Shape;206;p23"/>
          <p:cNvSpPr txBox="1"/>
          <p:nvPr>
            <p:ph idx="1" type="body"/>
          </p:nvPr>
        </p:nvSpPr>
        <p:spPr>
          <a:xfrm>
            <a:off x="342375" y="1553400"/>
            <a:ext cx="4419000" cy="3370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Approximate Circuits often operate very close to their absolute operational limits.</a:t>
            </a:r>
            <a:endParaRPr/>
          </a:p>
          <a:p>
            <a:pPr indent="-298450" lvl="1" marL="914400" rtl="0" algn="l">
              <a:spcBef>
                <a:spcPts val="0"/>
              </a:spcBef>
              <a:spcAft>
                <a:spcPts val="0"/>
              </a:spcAft>
              <a:buSzPts val="1100"/>
              <a:buChar char="○"/>
            </a:pPr>
            <a:r>
              <a:rPr lang="en"/>
              <a:t>Smaller disturbances are needed to induce errors</a:t>
            </a:r>
            <a:endParaRPr/>
          </a:p>
          <a:p>
            <a:pPr indent="-311150" lvl="0" marL="457200" rtl="0" algn="l">
              <a:spcBef>
                <a:spcPts val="0"/>
              </a:spcBef>
              <a:spcAft>
                <a:spcPts val="0"/>
              </a:spcAft>
              <a:buSzPts val="1300"/>
              <a:buChar char="●"/>
            </a:pPr>
            <a:r>
              <a:rPr lang="en"/>
              <a:t>Error detection and correction is typically used as a countermeasure to fault injection attacks</a:t>
            </a:r>
            <a:endParaRPr/>
          </a:p>
          <a:p>
            <a:pPr indent="-298450" lvl="1" marL="914400" rtl="0" algn="l">
              <a:spcBef>
                <a:spcPts val="0"/>
              </a:spcBef>
              <a:spcAft>
                <a:spcPts val="0"/>
              </a:spcAft>
              <a:buSzPts val="1100"/>
              <a:buChar char="○"/>
            </a:pPr>
            <a:r>
              <a:rPr lang="en"/>
              <a:t>This will be more complicated with Approximate circuits, since they already have some amount of error</a:t>
            </a:r>
            <a:endParaRPr/>
          </a:p>
          <a:p>
            <a:pPr indent="-311150" lvl="0" marL="457200" rtl="0" algn="l">
              <a:spcBef>
                <a:spcPts val="0"/>
              </a:spcBef>
              <a:spcAft>
                <a:spcPts val="0"/>
              </a:spcAft>
              <a:buSzPts val="1300"/>
              <a:buChar char="●"/>
            </a:pPr>
            <a:r>
              <a:rPr lang="en"/>
              <a:t>On the other hand:</a:t>
            </a:r>
            <a:endParaRPr/>
          </a:p>
          <a:p>
            <a:pPr indent="-311150" lvl="0" marL="457200" rtl="0" algn="l">
              <a:spcBef>
                <a:spcPts val="0"/>
              </a:spcBef>
              <a:spcAft>
                <a:spcPts val="0"/>
              </a:spcAft>
              <a:buSzPts val="1300"/>
              <a:buChar char="●"/>
            </a:pPr>
            <a:r>
              <a:rPr lang="en"/>
              <a:t>Approximate circuits are generally simpler than traditional circuits</a:t>
            </a:r>
            <a:endParaRPr/>
          </a:p>
          <a:p>
            <a:pPr indent="-298450" lvl="1" marL="914400" rtl="0" algn="l">
              <a:spcBef>
                <a:spcPts val="0"/>
              </a:spcBef>
              <a:spcAft>
                <a:spcPts val="0"/>
              </a:spcAft>
              <a:buSzPts val="1100"/>
              <a:buChar char="○"/>
            </a:pPr>
            <a:r>
              <a:rPr lang="en"/>
              <a:t>This can make active attacks more difficult and expensive due to the need for more precise equipment to carry out the attack.</a:t>
            </a:r>
            <a:endParaRPr/>
          </a:p>
          <a:p>
            <a:pPr indent="-311150" lvl="0" marL="457200" rtl="0" algn="l">
              <a:spcBef>
                <a:spcPts val="0"/>
              </a:spcBef>
              <a:spcAft>
                <a:spcPts val="0"/>
              </a:spcAft>
              <a:buSzPts val="1300"/>
              <a:buChar char="●"/>
            </a:pPr>
            <a:r>
              <a:rPr lang="en"/>
              <a:t>Attacks witch require well defined fault patterns could also be more difficult</a:t>
            </a:r>
            <a:endParaRPr/>
          </a:p>
        </p:txBody>
      </p:sp>
      <p:pic>
        <p:nvPicPr>
          <p:cNvPr id="207" name="Google Shape;207;p23"/>
          <p:cNvPicPr preferRelativeResize="0"/>
          <p:nvPr/>
        </p:nvPicPr>
        <p:blipFill>
          <a:blip r:embed="rId3">
            <a:alphaModFix/>
          </a:blip>
          <a:stretch>
            <a:fillRect/>
          </a:stretch>
        </p:blipFill>
        <p:spPr>
          <a:xfrm>
            <a:off x="4761375" y="2271113"/>
            <a:ext cx="4229100" cy="170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213" name="Google Shape;213;p24"/>
          <p:cNvSpPr txBox="1"/>
          <p:nvPr>
            <p:ph idx="1" type="body"/>
          </p:nvPr>
        </p:nvSpPr>
        <p:spPr>
          <a:xfrm>
            <a:off x="1297500" y="949275"/>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a:t>Why would approximate computing be susceptible to reverse engineering? 		</a:t>
            </a:r>
            <a:endParaRPr/>
          </a:p>
          <a:p>
            <a:pPr indent="-298450" lvl="1" marL="914400" rtl="0" algn="l">
              <a:spcBef>
                <a:spcPts val="0"/>
              </a:spcBef>
              <a:spcAft>
                <a:spcPts val="0"/>
              </a:spcAft>
              <a:buSzPts val="1100"/>
              <a:buAutoNum type="alphaLcPeriod"/>
            </a:pPr>
            <a:r>
              <a:rPr lang="en" sz="1300"/>
              <a:t>Configurable systems will have directly identifiable critical blocks	</a:t>
            </a:r>
            <a:endParaRPr sz="1300"/>
          </a:p>
          <a:p>
            <a:pPr indent="-311150" lvl="1" marL="914400" rtl="0" algn="l">
              <a:spcBef>
                <a:spcPts val="0"/>
              </a:spcBef>
              <a:spcAft>
                <a:spcPts val="0"/>
              </a:spcAft>
              <a:buSzPts val="1300"/>
              <a:buAutoNum type="alphaLcPeriod"/>
            </a:pPr>
            <a:r>
              <a:rPr lang="en" sz="1300"/>
              <a:t>Control flow of approximate circuits may be significant different from precise counterpart</a:t>
            </a:r>
            <a:endParaRPr sz="1300"/>
          </a:p>
          <a:p>
            <a:pPr indent="-311150" lvl="1" marL="914400" rtl="0" algn="l">
              <a:spcBef>
                <a:spcPts val="0"/>
              </a:spcBef>
              <a:spcAft>
                <a:spcPts val="0"/>
              </a:spcAft>
              <a:buSzPts val="1300"/>
              <a:buAutoNum type="alphaLcPeriod"/>
            </a:pPr>
            <a:r>
              <a:rPr lang="en" sz="1300"/>
              <a:t>Imperfectly reverse engineered circuit regarded as “approximate” </a:t>
            </a:r>
            <a:endParaRPr sz="1300"/>
          </a:p>
          <a:p>
            <a:pPr indent="-311150" lvl="1" marL="914400" rtl="0" algn="l">
              <a:spcBef>
                <a:spcPts val="0"/>
              </a:spcBef>
              <a:spcAft>
                <a:spcPts val="0"/>
              </a:spcAft>
              <a:buSzPts val="1300"/>
              <a:buAutoNum type="alphaLcPeriod"/>
            </a:pPr>
            <a:r>
              <a:rPr b="1" lang="en" sz="1300" u="sng"/>
              <a:t>a &amp; c</a:t>
            </a:r>
            <a:endParaRPr b="1" sz="1300" u="sng"/>
          </a:p>
          <a:p>
            <a:pPr indent="-311150" lvl="0" marL="457200" rtl="0" algn="l">
              <a:spcBef>
                <a:spcPts val="0"/>
              </a:spcBef>
              <a:spcAft>
                <a:spcPts val="0"/>
              </a:spcAft>
              <a:buSzPts val="1300"/>
              <a:buAutoNum type="arabicPeriod"/>
            </a:pPr>
            <a:r>
              <a:rPr lang="en"/>
              <a:t>Why would approximate computing be susceptible to hardware trojans?</a:t>
            </a:r>
            <a:endParaRPr/>
          </a:p>
          <a:p>
            <a:pPr indent="-298450" lvl="1" marL="914400" rtl="0" algn="l">
              <a:spcBef>
                <a:spcPts val="0"/>
              </a:spcBef>
              <a:spcAft>
                <a:spcPts val="0"/>
              </a:spcAft>
              <a:buSzPts val="1100"/>
              <a:buAutoNum type="alphaLcPeriod"/>
            </a:pPr>
            <a:r>
              <a:rPr b="1" lang="en" u="sng"/>
              <a:t>The increased error tolerance could be exploited to communicate external messages</a:t>
            </a:r>
            <a:endParaRPr b="1" u="sng"/>
          </a:p>
          <a:p>
            <a:pPr indent="-298450" lvl="1" marL="914400" rtl="0" algn="l">
              <a:spcBef>
                <a:spcPts val="0"/>
              </a:spcBef>
              <a:spcAft>
                <a:spcPts val="0"/>
              </a:spcAft>
              <a:buSzPts val="1100"/>
              <a:buAutoNum type="alphaLcPeriod"/>
            </a:pPr>
            <a:r>
              <a:rPr lang="en"/>
              <a:t>Increased errors hide the power consumption of the trojans</a:t>
            </a:r>
            <a:endParaRPr/>
          </a:p>
          <a:p>
            <a:pPr indent="-298450" lvl="1" marL="914400" rtl="0" algn="l">
              <a:spcBef>
                <a:spcPts val="0"/>
              </a:spcBef>
              <a:spcAft>
                <a:spcPts val="0"/>
              </a:spcAft>
              <a:buSzPts val="1100"/>
              <a:buAutoNum type="alphaLcPeriod"/>
            </a:pPr>
            <a:r>
              <a:rPr lang="en"/>
              <a:t>High error tolerance requires higher complexity trojans which are better at hiding</a:t>
            </a:r>
            <a:endParaRPr/>
          </a:p>
          <a:p>
            <a:pPr indent="-298450" lvl="1" marL="914400" rtl="0" algn="l">
              <a:spcBef>
                <a:spcPts val="0"/>
              </a:spcBef>
              <a:spcAft>
                <a:spcPts val="0"/>
              </a:spcAft>
              <a:buSzPts val="1100"/>
              <a:buAutoNum type="alphaLcPeriod"/>
            </a:pPr>
            <a:r>
              <a:rPr lang="en"/>
              <a:t>Error “hiccups” can be distorted to mask the trojans interference</a:t>
            </a:r>
            <a:endParaRPr/>
          </a:p>
          <a:p>
            <a:pPr indent="-311150" lvl="0" marL="457200" rtl="0" algn="l">
              <a:spcBef>
                <a:spcPts val="0"/>
              </a:spcBef>
              <a:spcAft>
                <a:spcPts val="0"/>
              </a:spcAft>
              <a:buSzPts val="1300"/>
              <a:buAutoNum type="arabicPeriod"/>
            </a:pPr>
            <a:r>
              <a:rPr lang="en"/>
              <a:t>Which are not reasons that a passive side channel attack would be more effective against an approximate circuit? (Choose all that apply)</a:t>
            </a:r>
            <a:endParaRPr/>
          </a:p>
          <a:p>
            <a:pPr indent="-298450" lvl="1" marL="914400" rtl="0" algn="l">
              <a:spcBef>
                <a:spcPts val="0"/>
              </a:spcBef>
              <a:spcAft>
                <a:spcPts val="0"/>
              </a:spcAft>
              <a:buSzPts val="1100"/>
              <a:buAutoNum type="alphaLcPeriod"/>
            </a:pPr>
            <a:r>
              <a:rPr lang="en"/>
              <a:t>Approximate circuit verification techniques haven’t been fully developed yet</a:t>
            </a:r>
            <a:endParaRPr/>
          </a:p>
          <a:p>
            <a:pPr indent="-298450" lvl="1" marL="914400" rtl="0" algn="l">
              <a:spcBef>
                <a:spcPts val="0"/>
              </a:spcBef>
              <a:spcAft>
                <a:spcPts val="0"/>
              </a:spcAft>
              <a:buSzPts val="1100"/>
              <a:buAutoNum type="alphaLcPeriod"/>
            </a:pPr>
            <a:r>
              <a:rPr b="1" lang="en" u="sng"/>
              <a:t>Dynamic voltage scaling can make the power response of a circuit more complex</a:t>
            </a:r>
            <a:endParaRPr b="1" u="sng"/>
          </a:p>
          <a:p>
            <a:pPr indent="-298450" lvl="1" marL="914400" rtl="0" algn="l">
              <a:spcBef>
                <a:spcPts val="0"/>
              </a:spcBef>
              <a:spcAft>
                <a:spcPts val="0"/>
              </a:spcAft>
              <a:buSzPts val="1100"/>
              <a:buAutoNum type="alphaLcPeriod"/>
            </a:pPr>
            <a:r>
              <a:rPr lang="en"/>
              <a:t>Approximate circuits may not be verified for all possible operating points in a dynamic voltage scaling circuit</a:t>
            </a:r>
            <a:endParaRPr/>
          </a:p>
          <a:p>
            <a:pPr indent="-298450" lvl="1" marL="914400" rtl="0" algn="l">
              <a:spcBef>
                <a:spcPts val="0"/>
              </a:spcBef>
              <a:spcAft>
                <a:spcPts val="0"/>
              </a:spcAft>
              <a:buSzPts val="1100"/>
              <a:buAutoNum type="alphaLcPeriod"/>
            </a:pPr>
            <a:r>
              <a:rPr b="1" lang="en" u="sng"/>
              <a:t>Constant time multipliers are easier to implement as approximate multipliers</a:t>
            </a:r>
            <a:endParaRPr b="1" u="sng"/>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Idea</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Arial"/>
                <a:ea typeface="Arial"/>
                <a:cs typeface="Arial"/>
                <a:sym typeface="Arial"/>
              </a:rPr>
              <a:t>Paper summary:</a:t>
            </a:r>
            <a:endParaRPr>
              <a:solidFill>
                <a:srgbClr val="FFFFFF"/>
              </a:solidFill>
              <a:latin typeface="Arial"/>
              <a:ea typeface="Arial"/>
              <a:cs typeface="Arial"/>
              <a:sym typeface="Arial"/>
            </a:endParaRPr>
          </a:p>
          <a:p>
            <a:pPr indent="0" lvl="0" marL="457200" rtl="0" algn="l">
              <a:spcBef>
                <a:spcPts val="1600"/>
              </a:spcBef>
              <a:spcAft>
                <a:spcPts val="0"/>
              </a:spcAft>
              <a:buNone/>
            </a:pPr>
            <a:r>
              <a:rPr lang="en">
                <a:solidFill>
                  <a:srgbClr val="FFFFFF"/>
                </a:solidFill>
                <a:latin typeface="Arial"/>
                <a:ea typeface="Arial"/>
                <a:cs typeface="Arial"/>
                <a:sym typeface="Arial"/>
              </a:rPr>
              <a:t>Approximate computing is </a:t>
            </a:r>
            <a:r>
              <a:rPr lang="en" u="sng">
                <a:solidFill>
                  <a:srgbClr val="FFFFFF"/>
                </a:solidFill>
                <a:latin typeface="Arial"/>
                <a:ea typeface="Arial"/>
                <a:cs typeface="Arial"/>
                <a:sym typeface="Arial"/>
              </a:rPr>
              <a:t>vulnerable to multiple hardware security manipulations</a:t>
            </a:r>
            <a:r>
              <a:rPr lang="en">
                <a:solidFill>
                  <a:srgbClr val="FFFFFF"/>
                </a:solidFill>
                <a:latin typeface="Arial"/>
                <a:ea typeface="Arial"/>
                <a:cs typeface="Arial"/>
                <a:sym typeface="Arial"/>
              </a:rPr>
              <a:t> and requires a solid understanding of security properties to be implemented safely</a:t>
            </a:r>
            <a:endParaRPr>
              <a:solidFill>
                <a:srgbClr val="FFFFFF"/>
              </a:solidFill>
              <a:latin typeface="Arial"/>
              <a:ea typeface="Arial"/>
              <a:cs typeface="Arial"/>
              <a:sym typeface="Arial"/>
            </a:endParaRPr>
          </a:p>
          <a:p>
            <a:pPr indent="0" lvl="0" marL="0" rtl="0" algn="l">
              <a:spcBef>
                <a:spcPts val="1600"/>
              </a:spcBef>
              <a:spcAft>
                <a:spcPts val="0"/>
              </a:spcAft>
              <a:buNone/>
            </a:pPr>
            <a:r>
              <a:rPr lang="en">
                <a:solidFill>
                  <a:srgbClr val="FFFFFF"/>
                </a:solidFill>
                <a:latin typeface="Arial"/>
                <a:ea typeface="Arial"/>
                <a:cs typeface="Arial"/>
                <a:sym typeface="Arial"/>
              </a:rPr>
              <a:t>Paper objective:</a:t>
            </a:r>
            <a:endParaRPr>
              <a:solidFill>
                <a:srgbClr val="FFFFFF"/>
              </a:solidFill>
              <a:latin typeface="Arial"/>
              <a:ea typeface="Arial"/>
              <a:cs typeface="Arial"/>
              <a:sym typeface="Arial"/>
            </a:endParaRPr>
          </a:p>
          <a:p>
            <a:pPr indent="0" lvl="0" marL="457200" rtl="0" algn="l">
              <a:spcBef>
                <a:spcPts val="1600"/>
              </a:spcBef>
              <a:spcAft>
                <a:spcPts val="0"/>
              </a:spcAft>
              <a:buNone/>
            </a:pPr>
            <a:r>
              <a:rPr lang="en" u="sng">
                <a:solidFill>
                  <a:srgbClr val="FFFFFF"/>
                </a:solidFill>
                <a:latin typeface="Arial"/>
                <a:ea typeface="Arial"/>
                <a:cs typeface="Arial"/>
                <a:sym typeface="Arial"/>
              </a:rPr>
              <a:t>Not to provide answers</a:t>
            </a:r>
            <a:r>
              <a:rPr lang="en">
                <a:solidFill>
                  <a:srgbClr val="FFFFFF"/>
                </a:solidFill>
                <a:latin typeface="Arial"/>
                <a:ea typeface="Arial"/>
                <a:cs typeface="Arial"/>
                <a:sym typeface="Arial"/>
              </a:rPr>
              <a:t> about whether certain implementations are more or less secure, </a:t>
            </a:r>
            <a:r>
              <a:rPr lang="en" u="sng">
                <a:solidFill>
                  <a:srgbClr val="FFFFFF"/>
                </a:solidFill>
                <a:latin typeface="Arial"/>
                <a:ea typeface="Arial"/>
                <a:cs typeface="Arial"/>
                <a:sym typeface="Arial"/>
              </a:rPr>
              <a:t>but to identify</a:t>
            </a:r>
            <a:r>
              <a:rPr lang="en">
                <a:solidFill>
                  <a:srgbClr val="FFFFFF"/>
                </a:solidFill>
                <a:latin typeface="Arial"/>
                <a:ea typeface="Arial"/>
                <a:cs typeface="Arial"/>
                <a:sym typeface="Arial"/>
              </a:rPr>
              <a:t> security implications of approximate computing </a:t>
            </a:r>
            <a:endParaRPr>
              <a:solidFill>
                <a:srgbClr val="FFFFFF"/>
              </a:solidFill>
              <a:latin typeface="Arial"/>
              <a:ea typeface="Arial"/>
              <a:cs typeface="Arial"/>
              <a:sym typeface="Aria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1600"/>
              </a:spcBef>
              <a:spcAft>
                <a:spcPts val="0"/>
              </a:spcAft>
              <a:buNone/>
            </a:pPr>
            <a:r>
              <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of device is equal to that of its weakest element</a:t>
            </a:r>
            <a:endParaRPr/>
          </a:p>
          <a:p>
            <a:pPr indent="0" lvl="0" marL="0" rtl="0" algn="l">
              <a:spcBef>
                <a:spcPts val="1600"/>
              </a:spcBef>
              <a:spcAft>
                <a:spcPts val="0"/>
              </a:spcAft>
              <a:buNone/>
            </a:pPr>
            <a:r>
              <a:rPr lang="en"/>
              <a:t>Often weakest point is hardware</a:t>
            </a:r>
            <a:endParaRPr/>
          </a:p>
          <a:p>
            <a:pPr indent="0" lvl="0" marL="0" rtl="0" algn="l">
              <a:spcBef>
                <a:spcPts val="1600"/>
              </a:spcBef>
              <a:spcAft>
                <a:spcPts val="0"/>
              </a:spcAft>
              <a:buNone/>
            </a:pPr>
            <a:r>
              <a:rPr lang="en"/>
              <a:t>Hardware threats introduced during circuit design, manufacturing, and operation</a:t>
            </a:r>
            <a:endParaRPr/>
          </a:p>
          <a:p>
            <a:pPr indent="0" lvl="0" marL="0" rtl="0" algn="l">
              <a:spcBef>
                <a:spcPts val="1600"/>
              </a:spcBef>
              <a:spcAft>
                <a:spcPts val="0"/>
              </a:spcAft>
              <a:buNone/>
            </a:pPr>
            <a:r>
              <a:rPr lang="en"/>
              <a:t>Hardware Security Threats:</a:t>
            </a:r>
            <a:endParaRPr/>
          </a:p>
          <a:p>
            <a:pPr indent="457200" lvl="0" marL="0" rtl="0" algn="l">
              <a:spcBef>
                <a:spcPts val="1600"/>
              </a:spcBef>
              <a:spcAft>
                <a:spcPts val="0"/>
              </a:spcAft>
              <a:buNone/>
            </a:pPr>
            <a:r>
              <a:rPr lang="en"/>
              <a:t>Confidentiality (reverse engineering)</a:t>
            </a:r>
            <a:endParaRPr/>
          </a:p>
          <a:p>
            <a:pPr indent="457200" lvl="0" marL="0" rtl="0" algn="l">
              <a:spcBef>
                <a:spcPts val="1600"/>
              </a:spcBef>
              <a:spcAft>
                <a:spcPts val="0"/>
              </a:spcAft>
              <a:buNone/>
            </a:pPr>
            <a:r>
              <a:rPr lang="en"/>
              <a:t>Integrity (hardware trojans)</a:t>
            </a:r>
            <a:endParaRPr/>
          </a:p>
          <a:p>
            <a:pPr indent="457200" lvl="0" marL="0" rtl="0" algn="l">
              <a:spcBef>
                <a:spcPts val="1600"/>
              </a:spcBef>
              <a:spcAft>
                <a:spcPts val="0"/>
              </a:spcAft>
              <a:buNone/>
            </a:pPr>
            <a:r>
              <a:rPr lang="en"/>
              <a:t>Authenticity (circuit cloning and counterfeiting)</a:t>
            </a:r>
            <a:endParaRPr/>
          </a:p>
          <a:p>
            <a:pPr indent="0" lvl="0" marL="0" rtl="0" algn="l">
              <a:spcBef>
                <a:spcPts val="1600"/>
              </a:spcBef>
              <a:spcAft>
                <a:spcPts val="0"/>
              </a:spcAft>
              <a:buNone/>
            </a:pPr>
            <a:r>
              <a:rPr lang="en"/>
              <a:t>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Reverse Engineering</a:t>
            </a:r>
            <a:endParaRPr/>
          </a:p>
        </p:txBody>
      </p:sp>
      <p:sp>
        <p:nvSpPr>
          <p:cNvPr id="153" name="Google Shape;153;p16"/>
          <p:cNvSpPr txBox="1"/>
          <p:nvPr>
            <p:ph idx="1" type="body"/>
          </p:nvPr>
        </p:nvSpPr>
        <p:spPr>
          <a:xfrm>
            <a:off x="1297500" y="1567550"/>
            <a:ext cx="7038900" cy="33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Threat largely depends on the ability of attacker:</a:t>
            </a:r>
            <a:endParaRPr/>
          </a:p>
          <a:p>
            <a:pPr indent="457200" lvl="0" marL="0" rtl="0" algn="l">
              <a:spcBef>
                <a:spcPts val="1600"/>
              </a:spcBef>
              <a:spcAft>
                <a:spcPts val="0"/>
              </a:spcAft>
              <a:buNone/>
            </a:pPr>
            <a:r>
              <a:rPr lang="en"/>
              <a:t>Depackaging, pattern matching</a:t>
            </a:r>
            <a:endParaRPr/>
          </a:p>
          <a:p>
            <a:pPr indent="0" lvl="0" marL="0" rtl="0" algn="l">
              <a:spcBef>
                <a:spcPts val="1600"/>
              </a:spcBef>
              <a:spcAft>
                <a:spcPts val="0"/>
              </a:spcAft>
              <a:buNone/>
            </a:pPr>
            <a:r>
              <a:rPr lang="en"/>
              <a:t>Reverse engineering in the context of Approx. Computing:</a:t>
            </a:r>
            <a:endParaRPr/>
          </a:p>
          <a:p>
            <a:pPr indent="-311150" lvl="0" marL="457200" rtl="0" algn="l">
              <a:spcBef>
                <a:spcPts val="1600"/>
              </a:spcBef>
              <a:spcAft>
                <a:spcPts val="0"/>
              </a:spcAft>
              <a:buSzPts val="1300"/>
              <a:buAutoNum type="arabicPeriod"/>
            </a:pPr>
            <a:r>
              <a:rPr lang="en"/>
              <a:t>Inexact computations could complicate life of attacker						- Distinguishing between approximation							- Control flow of approx. vs precise counterparts </a:t>
            </a:r>
            <a:endParaRPr/>
          </a:p>
          <a:p>
            <a:pPr indent="-311150" lvl="0" marL="457200" rtl="0" algn="l">
              <a:spcBef>
                <a:spcPts val="0"/>
              </a:spcBef>
              <a:spcAft>
                <a:spcPts val="0"/>
              </a:spcAft>
              <a:buSzPts val="1300"/>
              <a:buAutoNum type="arabicPeriod"/>
            </a:pPr>
            <a:r>
              <a:rPr lang="en"/>
              <a:t>Configurable systems will have directly identifiable critical </a:t>
            </a:r>
            <a:r>
              <a:rPr lang="en"/>
              <a:t>blocks			                  	 - Certain operations need to be precise 							-  limitations on self-adaptive approximation</a:t>
            </a:r>
            <a:endParaRPr/>
          </a:p>
          <a:p>
            <a:pPr indent="-311150" lvl="0" marL="457200" rtl="0" algn="l">
              <a:spcBef>
                <a:spcPts val="0"/>
              </a:spcBef>
              <a:spcAft>
                <a:spcPts val="0"/>
              </a:spcAft>
              <a:buSzPts val="1300"/>
              <a:buAutoNum type="arabicPeriod"/>
            </a:pPr>
            <a:r>
              <a:rPr lang="en"/>
              <a:t>Imperfectly reverse engineered circuit regarded as “approximate” 				- Cost/time reduced to reverse engineer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4" name="Google Shape;154;p16"/>
          <p:cNvPicPr preferRelativeResize="0"/>
          <p:nvPr/>
        </p:nvPicPr>
        <p:blipFill>
          <a:blip r:embed="rId3">
            <a:alphaModFix/>
          </a:blip>
          <a:stretch>
            <a:fillRect/>
          </a:stretch>
        </p:blipFill>
        <p:spPr>
          <a:xfrm>
            <a:off x="5707500" y="1307838"/>
            <a:ext cx="2628900" cy="1247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Trojans</a:t>
            </a:r>
            <a:endParaRPr/>
          </a:p>
        </p:txBody>
      </p:sp>
      <p:sp>
        <p:nvSpPr>
          <p:cNvPr id="160" name="Google Shape;160;p17"/>
          <p:cNvSpPr txBox="1"/>
          <p:nvPr>
            <p:ph idx="1" type="body"/>
          </p:nvPr>
        </p:nvSpPr>
        <p:spPr>
          <a:xfrm>
            <a:off x="1297500" y="1384250"/>
            <a:ext cx="7038900" cy="2911200"/>
          </a:xfrm>
          <a:prstGeom prst="rect">
            <a:avLst/>
          </a:prstGeom>
        </p:spPr>
        <p:txBody>
          <a:bodyPr anchorCtr="0" anchor="t" bIns="91425" lIns="91425" spcFirstLastPara="1" rIns="91425" wrap="square" tIns="91425">
            <a:noAutofit/>
          </a:bodyPr>
          <a:lstStyle/>
          <a:p>
            <a:pPr indent="-311150" lvl="0" marL="457200" rtl="0" algn="l">
              <a:spcBef>
                <a:spcPts val="1000"/>
              </a:spcBef>
              <a:spcAft>
                <a:spcPts val="0"/>
              </a:spcAft>
              <a:buSzPts val="1300"/>
              <a:buChar char="●"/>
            </a:pPr>
            <a:r>
              <a:rPr i="1" lang="en" u="sng"/>
              <a:t>Background</a:t>
            </a:r>
            <a:r>
              <a:rPr lang="en"/>
              <a:t>: Small, simple circuitry placed inside circuit to maliciously control hardware. Rely on small size and low power-consumption in complex circuits to avoid detection</a:t>
            </a:r>
            <a:endParaRPr/>
          </a:p>
          <a:p>
            <a:pPr indent="-311150" lvl="0" marL="457200" rtl="0" algn="l">
              <a:spcBef>
                <a:spcPts val="1600"/>
              </a:spcBef>
              <a:spcAft>
                <a:spcPts val="0"/>
              </a:spcAft>
              <a:buSzPts val="1300"/>
              <a:buChar char="●"/>
            </a:pPr>
            <a:r>
              <a:rPr lang="en"/>
              <a:t>Error tolerance  of approximate computing allows for certain information leakages</a:t>
            </a:r>
            <a:endParaRPr/>
          </a:p>
          <a:p>
            <a:pPr indent="-311150" lvl="0" marL="457200" rtl="0" algn="l">
              <a:spcBef>
                <a:spcPts val="0"/>
              </a:spcBef>
              <a:spcAft>
                <a:spcPts val="0"/>
              </a:spcAft>
              <a:buSzPts val="1300"/>
              <a:buChar char="●"/>
            </a:pPr>
            <a:r>
              <a:rPr lang="en"/>
              <a:t>Can inject errors into values so device ignored them but external malicious parties can interpret data</a:t>
            </a:r>
            <a:endParaRPr/>
          </a:p>
        </p:txBody>
      </p:sp>
      <p:pic>
        <p:nvPicPr>
          <p:cNvPr id="161" name="Google Shape;161;p17"/>
          <p:cNvPicPr preferRelativeResize="0"/>
          <p:nvPr/>
        </p:nvPicPr>
        <p:blipFill>
          <a:blip r:embed="rId3">
            <a:alphaModFix/>
          </a:blip>
          <a:stretch>
            <a:fillRect/>
          </a:stretch>
        </p:blipFill>
        <p:spPr>
          <a:xfrm>
            <a:off x="3741600" y="3038275"/>
            <a:ext cx="2839651" cy="1856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Trojans (Defenses)</a:t>
            </a:r>
            <a:endParaRPr/>
          </a:p>
        </p:txBody>
      </p:sp>
      <p:sp>
        <p:nvSpPr>
          <p:cNvPr id="167" name="Google Shape;167;p18"/>
          <p:cNvSpPr txBox="1"/>
          <p:nvPr>
            <p:ph idx="1" type="body"/>
          </p:nvPr>
        </p:nvSpPr>
        <p:spPr>
          <a:xfrm>
            <a:off x="1297500" y="147970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Possible to make more resilient to errors</a:t>
            </a:r>
            <a:endParaRPr/>
          </a:p>
          <a:p>
            <a:pPr indent="-311150" lvl="0" marL="457200" rtl="0" algn="l">
              <a:spcBef>
                <a:spcPts val="0"/>
              </a:spcBef>
              <a:spcAft>
                <a:spcPts val="0"/>
              </a:spcAft>
              <a:buSzPts val="1300"/>
              <a:buChar char="●"/>
            </a:pPr>
            <a:r>
              <a:rPr lang="en"/>
              <a:t>Force trojans to increase in complexity</a:t>
            </a:r>
            <a:endParaRPr/>
          </a:p>
          <a:p>
            <a:pPr indent="-311150" lvl="0" marL="457200" rtl="0" algn="l">
              <a:spcBef>
                <a:spcPts val="0"/>
              </a:spcBef>
              <a:spcAft>
                <a:spcPts val="0"/>
              </a:spcAft>
              <a:buSzPts val="1300"/>
              <a:buChar char="●"/>
            </a:pPr>
            <a:r>
              <a:rPr lang="en"/>
              <a:t>Increases  size and power consumption, therefore more detectable</a:t>
            </a:r>
            <a:endParaRPr/>
          </a:p>
        </p:txBody>
      </p:sp>
      <p:pic>
        <p:nvPicPr>
          <p:cNvPr id="168" name="Google Shape;168;p18"/>
          <p:cNvPicPr preferRelativeResize="0"/>
          <p:nvPr/>
        </p:nvPicPr>
        <p:blipFill>
          <a:blip r:embed="rId3">
            <a:alphaModFix/>
          </a:blip>
          <a:stretch>
            <a:fillRect/>
          </a:stretch>
        </p:blipFill>
        <p:spPr>
          <a:xfrm>
            <a:off x="2897663" y="2571750"/>
            <a:ext cx="3838574" cy="216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Cloning and Counterfeiting</a:t>
            </a:r>
            <a:endParaRPr/>
          </a:p>
        </p:txBody>
      </p:sp>
      <p:sp>
        <p:nvSpPr>
          <p:cNvPr id="174" name="Google Shape;174;p19"/>
          <p:cNvSpPr txBox="1"/>
          <p:nvPr>
            <p:ph idx="1" type="body"/>
          </p:nvPr>
        </p:nvSpPr>
        <p:spPr>
          <a:xfrm>
            <a:off x="1297500" y="143010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i="1" lang="en" u="sng"/>
              <a:t>Background</a:t>
            </a:r>
            <a:r>
              <a:rPr lang="en"/>
              <a:t>: Accessing a circuit and copying its functionality to illegally reproduce devices</a:t>
            </a:r>
            <a:endParaRPr/>
          </a:p>
          <a:p>
            <a:pPr indent="-311150" lvl="0" marL="457200" rtl="0" algn="l">
              <a:spcBef>
                <a:spcPts val="0"/>
              </a:spcBef>
              <a:spcAft>
                <a:spcPts val="0"/>
              </a:spcAft>
              <a:buSzPts val="1300"/>
              <a:buChar char="●"/>
            </a:pPr>
            <a:r>
              <a:rPr i="1" lang="en"/>
              <a:t>Metering</a:t>
            </a:r>
            <a:r>
              <a:rPr lang="en"/>
              <a:t>: circuit only becomes functional once an unlocking sequence is applied to inputs</a:t>
            </a:r>
            <a:endParaRPr/>
          </a:p>
          <a:p>
            <a:pPr indent="-311150" lvl="0" marL="457200" rtl="0" algn="l">
              <a:spcBef>
                <a:spcPts val="0"/>
              </a:spcBef>
              <a:spcAft>
                <a:spcPts val="0"/>
              </a:spcAft>
              <a:buSzPts val="1300"/>
              <a:buChar char="●"/>
            </a:pPr>
            <a:r>
              <a:rPr lang="en"/>
              <a:t>Approximate circuits aim to allow multiple paths to same outcome, opposite of locking sequence</a:t>
            </a:r>
            <a:endParaRPr/>
          </a:p>
          <a:p>
            <a:pPr indent="-311150" lvl="0" marL="457200" rtl="0" algn="l">
              <a:spcBef>
                <a:spcPts val="0"/>
              </a:spcBef>
              <a:spcAft>
                <a:spcPts val="0"/>
              </a:spcAft>
              <a:buSzPts val="1300"/>
              <a:buChar char="●"/>
            </a:pPr>
            <a:r>
              <a:rPr lang="en"/>
              <a:t>Results in false negative or positive permissions</a:t>
            </a:r>
            <a:endParaRPr/>
          </a:p>
          <a:p>
            <a:pPr indent="-311150" lvl="0" marL="457200" rtl="0" algn="l">
              <a:spcBef>
                <a:spcPts val="0"/>
              </a:spcBef>
              <a:spcAft>
                <a:spcPts val="0"/>
              </a:spcAft>
              <a:buSzPts val="1300"/>
              <a:buChar char="●"/>
            </a:pPr>
            <a:r>
              <a:rPr lang="en"/>
              <a:t>Possible fix - Use combination of approximate and exact?</a:t>
            </a:r>
            <a:endParaRPr/>
          </a:p>
        </p:txBody>
      </p:sp>
      <p:pic>
        <p:nvPicPr>
          <p:cNvPr id="175" name="Google Shape;175;p19"/>
          <p:cNvPicPr preferRelativeResize="0"/>
          <p:nvPr/>
        </p:nvPicPr>
        <p:blipFill>
          <a:blip r:embed="rId3">
            <a:alphaModFix/>
          </a:blip>
          <a:stretch>
            <a:fillRect/>
          </a:stretch>
        </p:blipFill>
        <p:spPr>
          <a:xfrm>
            <a:off x="6099400" y="2720675"/>
            <a:ext cx="2707950" cy="2020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Passive Side-Channel Analysis</a:t>
            </a:r>
            <a:endParaRPr/>
          </a:p>
        </p:txBody>
      </p:sp>
      <p:sp>
        <p:nvSpPr>
          <p:cNvPr id="181" name="Google Shape;181;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 Passive Side channel attack watches a trace or power usage of the system</a:t>
            </a:r>
            <a:endParaRPr/>
          </a:p>
          <a:p>
            <a:pPr indent="-311150" lvl="0" marL="457200" rtl="0" algn="l">
              <a:spcBef>
                <a:spcPts val="0"/>
              </a:spcBef>
              <a:spcAft>
                <a:spcPts val="0"/>
              </a:spcAft>
              <a:buSzPts val="1300"/>
              <a:buChar char="●"/>
            </a:pPr>
            <a:r>
              <a:rPr lang="en"/>
              <a:t>The target of the attack is typically something like an encryption key that is not readable</a:t>
            </a:r>
            <a:endParaRPr/>
          </a:p>
          <a:p>
            <a:pPr indent="-311150" lvl="0" marL="457200" rtl="0" algn="l">
              <a:spcBef>
                <a:spcPts val="0"/>
              </a:spcBef>
              <a:spcAft>
                <a:spcPts val="0"/>
              </a:spcAft>
              <a:buSzPts val="1300"/>
              <a:buChar char="●"/>
            </a:pPr>
            <a:r>
              <a:rPr lang="en"/>
              <a:t>The power usage is monitored and logged, and power usage spikes are detected and associated with possible bytes in a key</a:t>
            </a:r>
            <a:endParaRPr/>
          </a:p>
        </p:txBody>
      </p:sp>
      <p:pic>
        <p:nvPicPr>
          <p:cNvPr id="182" name="Google Shape;182;p20"/>
          <p:cNvPicPr preferRelativeResize="0"/>
          <p:nvPr/>
        </p:nvPicPr>
        <p:blipFill>
          <a:blip r:embed="rId3">
            <a:alphaModFix/>
          </a:blip>
          <a:stretch>
            <a:fillRect/>
          </a:stretch>
        </p:blipFill>
        <p:spPr>
          <a:xfrm>
            <a:off x="4832200" y="2780750"/>
            <a:ext cx="4165189" cy="2301175"/>
          </a:xfrm>
          <a:prstGeom prst="rect">
            <a:avLst/>
          </a:prstGeom>
          <a:noFill/>
          <a:ln>
            <a:noFill/>
          </a:ln>
        </p:spPr>
      </p:pic>
      <p:pic>
        <p:nvPicPr>
          <p:cNvPr id="183" name="Google Shape;183;p20"/>
          <p:cNvPicPr preferRelativeResize="0"/>
          <p:nvPr/>
        </p:nvPicPr>
        <p:blipFill>
          <a:blip r:embed="rId4">
            <a:alphaModFix/>
          </a:blip>
          <a:stretch>
            <a:fillRect/>
          </a:stretch>
        </p:blipFill>
        <p:spPr>
          <a:xfrm>
            <a:off x="77150" y="2780750"/>
            <a:ext cx="3823147" cy="2301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Passive Side-Channel Analysis</a:t>
            </a:r>
            <a:endParaRPr/>
          </a:p>
        </p:txBody>
      </p:sp>
      <p:sp>
        <p:nvSpPr>
          <p:cNvPr id="189" name="Google Shape;189;p21"/>
          <p:cNvSpPr txBox="1"/>
          <p:nvPr>
            <p:ph idx="1" type="body"/>
          </p:nvPr>
        </p:nvSpPr>
        <p:spPr>
          <a:xfrm>
            <a:off x="346675" y="1567550"/>
            <a:ext cx="46905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Major  difference</a:t>
            </a:r>
            <a:r>
              <a:rPr lang="en"/>
              <a:t> between an approximate circuit and a traditional circuit</a:t>
            </a:r>
            <a:r>
              <a:rPr lang="en"/>
              <a:t> is that security verification techniques are well developed for traditional circuits.</a:t>
            </a:r>
            <a:endParaRPr/>
          </a:p>
          <a:p>
            <a:pPr indent="-311150" lvl="0" marL="457200" rtl="0" algn="l">
              <a:spcBef>
                <a:spcPts val="0"/>
              </a:spcBef>
              <a:spcAft>
                <a:spcPts val="0"/>
              </a:spcAft>
              <a:buSzPts val="1300"/>
              <a:buChar char="●"/>
            </a:pPr>
            <a:r>
              <a:rPr lang="en"/>
              <a:t>Approximate circuits often have voltage scaling systems to allow them to work at different levels of voltage, frequency, and precision.</a:t>
            </a:r>
            <a:endParaRPr/>
          </a:p>
          <a:p>
            <a:pPr indent="-298450" lvl="1" marL="914400" rtl="0" algn="l">
              <a:spcBef>
                <a:spcPts val="0"/>
              </a:spcBef>
              <a:spcAft>
                <a:spcPts val="0"/>
              </a:spcAft>
              <a:buSzPts val="1100"/>
              <a:buChar char="○"/>
            </a:pPr>
            <a:r>
              <a:rPr lang="en"/>
              <a:t>Approximate circuits would need to be validated at ALL operating points</a:t>
            </a:r>
            <a:endParaRPr/>
          </a:p>
          <a:p>
            <a:pPr indent="-311150" lvl="0" marL="457200" rtl="0" algn="l">
              <a:spcBef>
                <a:spcPts val="0"/>
              </a:spcBef>
              <a:spcAft>
                <a:spcPts val="0"/>
              </a:spcAft>
              <a:buSzPts val="1300"/>
              <a:buChar char="●"/>
            </a:pPr>
            <a:r>
              <a:rPr lang="en"/>
              <a:t>Security verification techniques need to be developed for approximate circuits, including conceptual equivalents to the statistics used in traditional circuits</a:t>
            </a:r>
            <a:endParaRPr/>
          </a:p>
        </p:txBody>
      </p:sp>
      <p:pic>
        <p:nvPicPr>
          <p:cNvPr id="190" name="Google Shape;190;p21"/>
          <p:cNvPicPr preferRelativeResize="0"/>
          <p:nvPr/>
        </p:nvPicPr>
        <p:blipFill>
          <a:blip r:embed="rId3">
            <a:alphaModFix/>
          </a:blip>
          <a:stretch>
            <a:fillRect/>
          </a:stretch>
        </p:blipFill>
        <p:spPr>
          <a:xfrm>
            <a:off x="5116688" y="2263438"/>
            <a:ext cx="3933825" cy="2809875"/>
          </a:xfrm>
          <a:prstGeom prst="rect">
            <a:avLst/>
          </a:prstGeom>
          <a:noFill/>
          <a:ln>
            <a:noFill/>
          </a:ln>
        </p:spPr>
      </p:pic>
      <p:cxnSp>
        <p:nvCxnSpPr>
          <p:cNvPr id="191" name="Google Shape;191;p21"/>
          <p:cNvCxnSpPr/>
          <p:nvPr/>
        </p:nvCxnSpPr>
        <p:spPr>
          <a:xfrm flipH="1" rot="10800000">
            <a:off x="4492600" y="4471225"/>
            <a:ext cx="3792300" cy="127500"/>
          </a:xfrm>
          <a:prstGeom prst="straightConnector1">
            <a:avLst/>
          </a:prstGeom>
          <a:noFill/>
          <a:ln cap="flat" cmpd="sng" w="38100">
            <a:solidFill>
              <a:srgbClr val="38761D"/>
            </a:solidFill>
            <a:prstDash val="solid"/>
            <a:round/>
            <a:headEnd len="med" w="med" type="none"/>
            <a:tailEnd len="med" w="med" type="triangle"/>
          </a:ln>
        </p:spPr>
      </p:cxnSp>
      <p:sp>
        <p:nvSpPr>
          <p:cNvPr id="192" name="Google Shape;192;p21"/>
          <p:cNvSpPr txBox="1"/>
          <p:nvPr>
            <p:ph idx="1" type="body"/>
          </p:nvPr>
        </p:nvSpPr>
        <p:spPr>
          <a:xfrm>
            <a:off x="2638900" y="4408000"/>
            <a:ext cx="1853700" cy="36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Encryption Key Leaked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